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74" r:id="rId2"/>
    <p:sldId id="257" r:id="rId3"/>
    <p:sldId id="258" r:id="rId4"/>
    <p:sldId id="260" r:id="rId5"/>
    <p:sldId id="261" r:id="rId6"/>
    <p:sldId id="262" r:id="rId7"/>
    <p:sldId id="264" r:id="rId8"/>
    <p:sldId id="275" r:id="rId9"/>
    <p:sldId id="265" r:id="rId10"/>
    <p:sldId id="266" r:id="rId11"/>
    <p:sldId id="267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B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2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2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C95A5-3D69-4F86-9638-D1B8A56230E9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77016-CC51-45B8-AF03-A84C58793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05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77016-CC51-45B8-AF03-A84C587930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0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77016-CC51-45B8-AF03-A84C587930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19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77016-CC51-45B8-AF03-A84C587930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74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77016-CC51-45B8-AF03-A84C587930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20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77016-CC51-45B8-AF03-A84C587930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90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Taylor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77016-CC51-45B8-AF03-A84C587930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65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Taylor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77016-CC51-45B8-AF03-A84C587930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97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77016-CC51-45B8-AF03-A84C587930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78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77016-CC51-45B8-AF03-A84C587930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95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77016-CC51-45B8-AF03-A84C587930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0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C205-3FFB-CF40-B7E8-8BFBA89F9CF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7F2-53E9-2344-ADCF-DD4BE0F914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C205-3FFB-CF40-B7E8-8BFBA89F9CF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7F2-53E9-2344-ADCF-DD4BE0F914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C205-3FFB-CF40-B7E8-8BFBA89F9CF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7F2-53E9-2344-ADCF-DD4BE0F914A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C205-3FFB-CF40-B7E8-8BFBA89F9CF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7F2-53E9-2344-ADCF-DD4BE0F914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C205-3FFB-CF40-B7E8-8BFBA89F9CF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7F2-53E9-2344-ADCF-DD4BE0F914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C205-3FFB-CF40-B7E8-8BFBA89F9CF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7F2-53E9-2344-ADCF-DD4BE0F914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C205-3FFB-CF40-B7E8-8BFBA89F9CF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7F2-53E9-2344-ADCF-DD4BE0F914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C205-3FFB-CF40-B7E8-8BFBA89F9CF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7F2-53E9-2344-ADCF-DD4BE0F914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C205-3FFB-CF40-B7E8-8BFBA89F9CF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7F2-53E9-2344-ADCF-DD4BE0F914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C205-3FFB-CF40-B7E8-8BFBA89F9CF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7F2-53E9-2344-ADCF-DD4BE0F914A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C205-3FFB-CF40-B7E8-8BFBA89F9CF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7F2-53E9-2344-ADCF-DD4BE0F914A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E57C205-3FFB-CF40-B7E8-8BFBA89F9CF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C0117F2-53E9-2344-ADCF-DD4BE0F914A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m-masthead-1-990x26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641"/>
            <a:ext cx="9144000" cy="2447636"/>
          </a:xfrm>
          <a:prstGeom prst="rect">
            <a:avLst/>
          </a:prstGeom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477306"/>
            <a:ext cx="8229600" cy="1252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>
                <a:solidFill>
                  <a:srgbClr val="0649A3"/>
                </a:solidFill>
              </a:rPr>
              <a:t>Jessica Augustine</a:t>
            </a:r>
          </a:p>
          <a:p>
            <a:r>
              <a:rPr lang="en-US" sz="3600" dirty="0">
                <a:solidFill>
                  <a:srgbClr val="0649A3"/>
                </a:solidFill>
              </a:rPr>
              <a:t>Jacob </a:t>
            </a:r>
            <a:r>
              <a:rPr lang="en-US" sz="3600" dirty="0" err="1" smtClean="0">
                <a:solidFill>
                  <a:srgbClr val="0649A3"/>
                </a:solidFill>
              </a:rPr>
              <a:t>Formella</a:t>
            </a:r>
            <a:endParaRPr lang="en-US" sz="3600" dirty="0" smtClean="0">
              <a:solidFill>
                <a:srgbClr val="0649A3"/>
              </a:solidFill>
            </a:endParaRPr>
          </a:p>
          <a:p>
            <a:r>
              <a:rPr lang="en-US" sz="3600" dirty="0" smtClean="0">
                <a:solidFill>
                  <a:srgbClr val="0649A3"/>
                </a:solidFill>
              </a:rPr>
              <a:t>Nicolas Sciandra</a:t>
            </a:r>
          </a:p>
          <a:p>
            <a:r>
              <a:rPr lang="en-US" sz="3600" dirty="0" smtClean="0">
                <a:solidFill>
                  <a:srgbClr val="0649A3"/>
                </a:solidFill>
              </a:rPr>
              <a:t>John Wittig</a:t>
            </a:r>
          </a:p>
          <a:p>
            <a:r>
              <a:rPr lang="en-US" sz="3600" dirty="0" smtClean="0">
                <a:solidFill>
                  <a:srgbClr val="0649A3"/>
                </a:solidFill>
              </a:rPr>
              <a:t>Taylor Woods</a:t>
            </a:r>
          </a:p>
          <a:p>
            <a:endParaRPr lang="en-US" sz="3600" dirty="0">
              <a:solidFill>
                <a:srgbClr val="0649A3"/>
              </a:solidFill>
            </a:endParaRPr>
          </a:p>
        </p:txBody>
      </p:sp>
      <p:pic>
        <p:nvPicPr>
          <p:cNvPr id="4" name="Picture 3" descr="northwestern-mutual - mediu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80" y="5157331"/>
            <a:ext cx="4831462" cy="210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394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633" y="2540953"/>
            <a:ext cx="7821767" cy="3859587"/>
          </a:xfrm>
        </p:spPr>
        <p:txBody>
          <a:bodyPr/>
          <a:lstStyle/>
          <a:p>
            <a:r>
              <a:rPr lang="en-US" sz="2800" dirty="0">
                <a:solidFill>
                  <a:srgbClr val="0649A3"/>
                </a:solidFill>
              </a:rPr>
              <a:t>A</a:t>
            </a:r>
            <a:r>
              <a:rPr lang="en-US" sz="2800" dirty="0" smtClean="0">
                <a:solidFill>
                  <a:srgbClr val="0649A3"/>
                </a:solidFill>
              </a:rPr>
              <a:t>vailability of new products and services</a:t>
            </a:r>
          </a:p>
          <a:p>
            <a:r>
              <a:rPr lang="en-US" sz="2800" dirty="0">
                <a:solidFill>
                  <a:srgbClr val="0649A3"/>
                </a:solidFill>
              </a:rPr>
              <a:t>A</a:t>
            </a:r>
            <a:r>
              <a:rPr lang="en-US" sz="2800" dirty="0" smtClean="0">
                <a:solidFill>
                  <a:srgbClr val="0649A3"/>
                </a:solidFill>
              </a:rPr>
              <a:t>bility to keep track of investment products on a client-by-client basis</a:t>
            </a:r>
          </a:p>
          <a:p>
            <a:r>
              <a:rPr lang="en-US" sz="2800" dirty="0">
                <a:solidFill>
                  <a:srgbClr val="0649A3"/>
                </a:solidFill>
              </a:rPr>
              <a:t>A</a:t>
            </a:r>
            <a:r>
              <a:rPr lang="en-US" sz="2800" dirty="0" smtClean="0">
                <a:solidFill>
                  <a:srgbClr val="0649A3"/>
                </a:solidFill>
              </a:rPr>
              <a:t>s geographical base of representatives grow, databases may need to be separated by region</a:t>
            </a:r>
          </a:p>
          <a:p>
            <a:pPr marL="0" indent="0">
              <a:buNone/>
            </a:pPr>
            <a:r>
              <a:rPr lang="en-US" dirty="0">
                <a:solidFill>
                  <a:srgbClr val="0649A3"/>
                </a:solidFill>
              </a:rPr>
              <a:t> </a:t>
            </a:r>
            <a:endParaRPr lang="en-US" dirty="0" smtClean="0">
              <a:solidFill>
                <a:srgbClr val="0649A3"/>
              </a:solidFill>
            </a:endParaRPr>
          </a:p>
          <a:p>
            <a:endParaRPr lang="en-US" dirty="0">
              <a:solidFill>
                <a:srgbClr val="0649A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200" y="338328"/>
            <a:ext cx="8229600" cy="1252728"/>
          </a:xfrm>
        </p:spPr>
        <p:txBody>
          <a:bodyPr/>
          <a:lstStyle/>
          <a:p>
            <a:r>
              <a:rPr lang="en-US" dirty="0" smtClean="0"/>
              <a:t>Future Considerations</a:t>
            </a:r>
            <a:endParaRPr lang="en-US" dirty="0"/>
          </a:p>
        </p:txBody>
      </p:sp>
      <p:sp>
        <p:nvSpPr>
          <p:cNvPr id="5" name="Off-page Connector 4"/>
          <p:cNvSpPr/>
          <p:nvPr/>
        </p:nvSpPr>
        <p:spPr>
          <a:xfrm>
            <a:off x="7391061" y="-17640"/>
            <a:ext cx="1101020" cy="1376010"/>
          </a:xfrm>
          <a:prstGeom prst="flowChartOffpageConnector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NWmutualF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81" b="32798"/>
          <a:stretch/>
        </p:blipFill>
        <p:spPr>
          <a:xfrm>
            <a:off x="7441066" y="156479"/>
            <a:ext cx="1051015" cy="901382"/>
          </a:xfrm>
          <a:prstGeom prst="rect">
            <a:avLst/>
          </a:prstGeom>
        </p:spPr>
      </p:pic>
      <p:pic>
        <p:nvPicPr>
          <p:cNvPr id="7" name="Picture 6" descr="23045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75" y="5683185"/>
            <a:ext cx="3046166" cy="158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62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Off-page Connector 4"/>
          <p:cNvSpPr/>
          <p:nvPr/>
        </p:nvSpPr>
        <p:spPr>
          <a:xfrm>
            <a:off x="7391061" y="-17640"/>
            <a:ext cx="1101020" cy="1376010"/>
          </a:xfrm>
          <a:prstGeom prst="flowChartOffpageConnector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NWmutualF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81" b="32798"/>
          <a:stretch/>
        </p:blipFill>
        <p:spPr>
          <a:xfrm>
            <a:off x="7441066" y="156479"/>
            <a:ext cx="1051015" cy="901382"/>
          </a:xfrm>
          <a:prstGeom prst="rect">
            <a:avLst/>
          </a:prstGeom>
        </p:spPr>
      </p:pic>
      <p:pic>
        <p:nvPicPr>
          <p:cNvPr id="7" name="Picture 6" descr="23045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75" y="5683185"/>
            <a:ext cx="3046166" cy="1580558"/>
          </a:xfrm>
          <a:prstGeom prst="rect">
            <a:avLst/>
          </a:prstGeom>
        </p:spPr>
      </p:pic>
      <p:sp>
        <p:nvSpPr>
          <p:cNvPr id="8" name="Content Placeholder 1"/>
          <p:cNvSpPr txBox="1">
            <a:spLocks/>
          </p:cNvSpPr>
          <p:nvPr/>
        </p:nvSpPr>
        <p:spPr>
          <a:xfrm>
            <a:off x="457201" y="2399197"/>
            <a:ext cx="7823200" cy="3726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0649A3"/>
                </a:solidFill>
              </a:rPr>
              <a:t>Proposed New System will:</a:t>
            </a:r>
          </a:p>
          <a:p>
            <a:pPr lvl="1"/>
            <a:r>
              <a:rPr lang="en-US" sz="2400" dirty="0">
                <a:solidFill>
                  <a:srgbClr val="0649A3"/>
                </a:solidFill>
              </a:rPr>
              <a:t>S</a:t>
            </a:r>
            <a:r>
              <a:rPr lang="en-US" sz="2400" dirty="0" smtClean="0">
                <a:solidFill>
                  <a:srgbClr val="0649A3"/>
                </a:solidFill>
              </a:rPr>
              <a:t>ave valuable time, which is extremely important in a time-sensitive sales culture</a:t>
            </a:r>
          </a:p>
          <a:p>
            <a:pPr lvl="1"/>
            <a:r>
              <a:rPr lang="en-US" sz="2400" dirty="0">
                <a:solidFill>
                  <a:srgbClr val="0649A3"/>
                </a:solidFill>
              </a:rPr>
              <a:t>P</a:t>
            </a:r>
            <a:r>
              <a:rPr lang="en-US" sz="2400" dirty="0" smtClean="0">
                <a:solidFill>
                  <a:srgbClr val="0649A3"/>
                </a:solidFill>
              </a:rPr>
              <a:t>revent representatives from being unprepared in meetings or when handling client phone calls</a:t>
            </a:r>
          </a:p>
          <a:p>
            <a:pPr lvl="1"/>
            <a:r>
              <a:rPr lang="en-US" sz="2400" dirty="0">
                <a:solidFill>
                  <a:srgbClr val="0649A3"/>
                </a:solidFill>
              </a:rPr>
              <a:t>A</a:t>
            </a:r>
            <a:r>
              <a:rPr lang="en-US" sz="2400" dirty="0" smtClean="0">
                <a:solidFill>
                  <a:srgbClr val="0649A3"/>
                </a:solidFill>
              </a:rPr>
              <a:t>llow for data to be conveniently stored and easily accessible in one location</a:t>
            </a:r>
          </a:p>
          <a:p>
            <a:pPr marL="0" indent="0">
              <a:buNone/>
            </a:pPr>
            <a:endParaRPr lang="en-US" sz="2800" dirty="0">
              <a:solidFill>
                <a:srgbClr val="0649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62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m-masthead-1-990x26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641"/>
            <a:ext cx="9144000" cy="2447636"/>
          </a:xfrm>
          <a:prstGeom prst="rect">
            <a:avLst/>
          </a:prstGeom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57200" y="2755163"/>
            <a:ext cx="8229600" cy="1252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6600" dirty="0" smtClean="0">
                <a:solidFill>
                  <a:srgbClr val="0649A3"/>
                </a:solidFill>
              </a:rPr>
              <a:t>Questions?</a:t>
            </a:r>
            <a:endParaRPr lang="en-US" sz="6600" dirty="0">
              <a:solidFill>
                <a:srgbClr val="0649A3"/>
              </a:solidFill>
            </a:endParaRPr>
          </a:p>
        </p:txBody>
      </p:sp>
      <p:pic>
        <p:nvPicPr>
          <p:cNvPr id="6" name="Picture 5" descr="northwestern-mutual - mediu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80" y="5157331"/>
            <a:ext cx="4831462" cy="210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184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977641"/>
            <a:ext cx="7823200" cy="39721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649A3"/>
                </a:solidFill>
              </a:rPr>
              <a:t>Company Background</a:t>
            </a:r>
          </a:p>
          <a:p>
            <a:pPr lvl="1"/>
            <a:r>
              <a:rPr lang="en-US" dirty="0" smtClean="0">
                <a:solidFill>
                  <a:srgbClr val="0649A3"/>
                </a:solidFill>
              </a:rPr>
              <a:t>Business Expert</a:t>
            </a:r>
          </a:p>
          <a:p>
            <a:r>
              <a:rPr lang="en-US" dirty="0" smtClean="0">
                <a:solidFill>
                  <a:srgbClr val="0649A3"/>
                </a:solidFill>
              </a:rPr>
              <a:t>Old System</a:t>
            </a:r>
          </a:p>
          <a:p>
            <a:pPr lvl="1"/>
            <a:r>
              <a:rPr lang="en-US" dirty="0" smtClean="0">
                <a:solidFill>
                  <a:srgbClr val="0649A3"/>
                </a:solidFill>
              </a:rPr>
              <a:t>Problems</a:t>
            </a:r>
          </a:p>
          <a:p>
            <a:r>
              <a:rPr lang="en-US" dirty="0" smtClean="0">
                <a:solidFill>
                  <a:srgbClr val="0649A3"/>
                </a:solidFill>
              </a:rPr>
              <a:t>Proposed New System</a:t>
            </a:r>
          </a:p>
          <a:p>
            <a:pPr lvl="1"/>
            <a:r>
              <a:rPr lang="en-US" dirty="0" smtClean="0">
                <a:solidFill>
                  <a:srgbClr val="0649A3"/>
                </a:solidFill>
              </a:rPr>
              <a:t>Database Sample</a:t>
            </a:r>
          </a:p>
          <a:p>
            <a:pPr lvl="1"/>
            <a:r>
              <a:rPr lang="en-US" dirty="0" smtClean="0">
                <a:solidFill>
                  <a:srgbClr val="0649A3"/>
                </a:solidFill>
              </a:rPr>
              <a:t>Backup Strategy</a:t>
            </a:r>
          </a:p>
          <a:p>
            <a:r>
              <a:rPr lang="en-US" dirty="0" smtClean="0">
                <a:solidFill>
                  <a:srgbClr val="0649A3"/>
                </a:solidFill>
              </a:rPr>
              <a:t>Future Considerations</a:t>
            </a:r>
          </a:p>
          <a:p>
            <a:r>
              <a:rPr lang="en-US" dirty="0" smtClean="0">
                <a:solidFill>
                  <a:srgbClr val="0649A3"/>
                </a:solidFill>
              </a:rPr>
              <a:t>Conclusion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Agenda</a:t>
            </a:r>
            <a:endParaRPr lang="en-US" sz="4800" dirty="0"/>
          </a:p>
        </p:txBody>
      </p:sp>
      <p:sp>
        <p:nvSpPr>
          <p:cNvPr id="6" name="Off-page Connector 5"/>
          <p:cNvSpPr/>
          <p:nvPr/>
        </p:nvSpPr>
        <p:spPr>
          <a:xfrm>
            <a:off x="7391061" y="-17640"/>
            <a:ext cx="1101020" cy="1376010"/>
          </a:xfrm>
          <a:prstGeom prst="flowChartOffpageConnector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NWmutualF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81" b="32798"/>
          <a:stretch/>
        </p:blipFill>
        <p:spPr>
          <a:xfrm>
            <a:off x="7441066" y="156479"/>
            <a:ext cx="1051015" cy="901382"/>
          </a:xfrm>
          <a:prstGeom prst="rect">
            <a:avLst/>
          </a:prstGeom>
        </p:spPr>
      </p:pic>
      <p:pic>
        <p:nvPicPr>
          <p:cNvPr id="8" name="Picture 7" descr="23045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75" y="5683185"/>
            <a:ext cx="3046166" cy="158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2073676"/>
            <a:ext cx="7823201" cy="4052487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649A3"/>
                </a:solidFill>
              </a:rPr>
              <a:t>F</a:t>
            </a:r>
            <a:r>
              <a:rPr lang="en-US" sz="2800" dirty="0" smtClean="0">
                <a:solidFill>
                  <a:srgbClr val="0649A3"/>
                </a:solidFill>
              </a:rPr>
              <a:t>ounded in 1857</a:t>
            </a:r>
          </a:p>
          <a:p>
            <a:r>
              <a:rPr lang="en-US" sz="2800" dirty="0">
                <a:solidFill>
                  <a:srgbClr val="0649A3"/>
                </a:solidFill>
              </a:rPr>
              <a:t>B</a:t>
            </a:r>
            <a:r>
              <a:rPr lang="en-US" sz="2800" dirty="0" smtClean="0">
                <a:solidFill>
                  <a:srgbClr val="0649A3"/>
                </a:solidFill>
              </a:rPr>
              <a:t>ased in Milwaukee, Wisconsin</a:t>
            </a:r>
          </a:p>
          <a:p>
            <a:r>
              <a:rPr lang="en-US" sz="2800" dirty="0">
                <a:solidFill>
                  <a:srgbClr val="0649A3"/>
                </a:solidFill>
              </a:rPr>
              <a:t>P</a:t>
            </a:r>
            <a:r>
              <a:rPr lang="en-US" sz="2800" dirty="0" smtClean="0">
                <a:solidFill>
                  <a:srgbClr val="0649A3"/>
                </a:solidFill>
              </a:rPr>
              <a:t>rovides financial products, including:</a:t>
            </a:r>
          </a:p>
          <a:p>
            <a:pPr lvl="1"/>
            <a:r>
              <a:rPr lang="en-US" sz="2400" dirty="0">
                <a:solidFill>
                  <a:srgbClr val="0649A3"/>
                </a:solidFill>
              </a:rPr>
              <a:t>L</a:t>
            </a:r>
            <a:r>
              <a:rPr lang="en-US" sz="2400" dirty="0" smtClean="0">
                <a:solidFill>
                  <a:srgbClr val="0649A3"/>
                </a:solidFill>
              </a:rPr>
              <a:t>ife insurance</a:t>
            </a:r>
          </a:p>
          <a:p>
            <a:pPr lvl="1"/>
            <a:r>
              <a:rPr lang="en-US" sz="2400" dirty="0">
                <a:solidFill>
                  <a:srgbClr val="0649A3"/>
                </a:solidFill>
              </a:rPr>
              <a:t>L</a:t>
            </a:r>
            <a:r>
              <a:rPr lang="en-US" sz="2400" dirty="0" smtClean="0">
                <a:solidFill>
                  <a:srgbClr val="0649A3"/>
                </a:solidFill>
              </a:rPr>
              <a:t>ong term care insurance</a:t>
            </a:r>
          </a:p>
          <a:p>
            <a:pPr lvl="1"/>
            <a:r>
              <a:rPr lang="en-US" sz="2400" dirty="0">
                <a:solidFill>
                  <a:srgbClr val="0649A3"/>
                </a:solidFill>
              </a:rPr>
              <a:t>D</a:t>
            </a:r>
            <a:r>
              <a:rPr lang="en-US" sz="2400" dirty="0" smtClean="0">
                <a:solidFill>
                  <a:srgbClr val="0649A3"/>
                </a:solidFill>
              </a:rPr>
              <a:t>isability insurance</a:t>
            </a:r>
          </a:p>
          <a:p>
            <a:pPr lvl="1"/>
            <a:r>
              <a:rPr lang="en-US" sz="2400" dirty="0">
                <a:solidFill>
                  <a:srgbClr val="0649A3"/>
                </a:solidFill>
              </a:rPr>
              <a:t>A</a:t>
            </a:r>
            <a:r>
              <a:rPr lang="en-US" sz="2400" dirty="0" smtClean="0">
                <a:solidFill>
                  <a:srgbClr val="0649A3"/>
                </a:solidFill>
              </a:rPr>
              <a:t>nnuities</a:t>
            </a:r>
          </a:p>
          <a:p>
            <a:pPr lvl="1"/>
            <a:r>
              <a:rPr lang="en-US" sz="2400" dirty="0">
                <a:solidFill>
                  <a:srgbClr val="0649A3"/>
                </a:solidFill>
              </a:rPr>
              <a:t>M</a:t>
            </a:r>
            <a:r>
              <a:rPr lang="en-US" sz="2400" dirty="0" smtClean="0">
                <a:solidFill>
                  <a:srgbClr val="0649A3"/>
                </a:solidFill>
              </a:rPr>
              <a:t>utual funds</a:t>
            </a:r>
          </a:p>
          <a:p>
            <a:pPr lvl="1"/>
            <a:r>
              <a:rPr lang="en-US" sz="2400" dirty="0">
                <a:solidFill>
                  <a:srgbClr val="0649A3"/>
                </a:solidFill>
              </a:rPr>
              <a:t>E</a:t>
            </a:r>
            <a:r>
              <a:rPr lang="en-US" sz="2400" dirty="0" smtClean="0">
                <a:solidFill>
                  <a:srgbClr val="0649A3"/>
                </a:solidFill>
              </a:rPr>
              <a:t>mployee benefit services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400" y="338328"/>
            <a:ext cx="8229600" cy="1252728"/>
          </a:xfrm>
        </p:spPr>
        <p:txBody>
          <a:bodyPr/>
          <a:lstStyle/>
          <a:p>
            <a:r>
              <a:rPr lang="en-US" dirty="0" smtClean="0"/>
              <a:t>Company Background</a:t>
            </a:r>
            <a:endParaRPr lang="en-US" dirty="0"/>
          </a:p>
        </p:txBody>
      </p:sp>
      <p:sp>
        <p:nvSpPr>
          <p:cNvPr id="5" name="Off-page Connector 4"/>
          <p:cNvSpPr/>
          <p:nvPr/>
        </p:nvSpPr>
        <p:spPr>
          <a:xfrm>
            <a:off x="7391061" y="-17640"/>
            <a:ext cx="1101020" cy="1376010"/>
          </a:xfrm>
          <a:prstGeom prst="flowChartOffpageConnector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NWmutualF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81" b="32798"/>
          <a:stretch/>
        </p:blipFill>
        <p:spPr>
          <a:xfrm>
            <a:off x="7441066" y="156479"/>
            <a:ext cx="1051015" cy="901382"/>
          </a:xfrm>
          <a:prstGeom prst="rect">
            <a:avLst/>
          </a:prstGeom>
        </p:spPr>
      </p:pic>
      <p:pic>
        <p:nvPicPr>
          <p:cNvPr id="8" name="Picture 7" descr="23045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75" y="5683185"/>
            <a:ext cx="3046166" cy="158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046374"/>
            <a:ext cx="8229600" cy="4079789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Nicolas Sciandra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Financial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Representative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Intern (Sales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Intern) 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eek prospective clients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ontact prospects to set up meetings</a:t>
            </a:r>
          </a:p>
          <a:p>
            <a:pPr lvl="1"/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upport existing clients</a:t>
            </a:r>
          </a:p>
          <a:p>
            <a:pPr lvl="2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eet to service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accounts</a:t>
            </a:r>
          </a:p>
          <a:p>
            <a:pPr lvl="1"/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reate financial plans 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for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clients that allow them to meet their needs and goals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Expert</a:t>
            </a:r>
            <a:endParaRPr lang="en-US" dirty="0"/>
          </a:p>
        </p:txBody>
      </p:sp>
      <p:sp>
        <p:nvSpPr>
          <p:cNvPr id="5" name="Off-page Connector 4"/>
          <p:cNvSpPr/>
          <p:nvPr/>
        </p:nvSpPr>
        <p:spPr>
          <a:xfrm>
            <a:off x="7391061" y="-17640"/>
            <a:ext cx="1101020" cy="1376010"/>
          </a:xfrm>
          <a:prstGeom prst="flowChartOffpageConnector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NWmutualF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81" b="32798"/>
          <a:stretch/>
        </p:blipFill>
        <p:spPr>
          <a:xfrm>
            <a:off x="7441066" y="156479"/>
            <a:ext cx="1051015" cy="901382"/>
          </a:xfrm>
          <a:prstGeom prst="rect">
            <a:avLst/>
          </a:prstGeom>
        </p:spPr>
      </p:pic>
      <p:pic>
        <p:nvPicPr>
          <p:cNvPr id="7" name="Picture 6" descr="23045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75" y="5683185"/>
            <a:ext cx="3046166" cy="158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System</a:t>
            </a:r>
            <a:endParaRPr lang="en-US" dirty="0"/>
          </a:p>
        </p:txBody>
      </p:sp>
      <p:sp>
        <p:nvSpPr>
          <p:cNvPr id="5" name="Off-page Connector 4"/>
          <p:cNvSpPr/>
          <p:nvPr/>
        </p:nvSpPr>
        <p:spPr>
          <a:xfrm>
            <a:off x="7391061" y="-17640"/>
            <a:ext cx="1101020" cy="1376010"/>
          </a:xfrm>
          <a:prstGeom prst="flowChartOffpageConnector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NWmutualF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81" b="32798"/>
          <a:stretch/>
        </p:blipFill>
        <p:spPr>
          <a:xfrm>
            <a:off x="7441066" y="156479"/>
            <a:ext cx="1051015" cy="901382"/>
          </a:xfrm>
          <a:prstGeom prst="rect">
            <a:avLst/>
          </a:prstGeom>
        </p:spPr>
      </p:pic>
      <p:pic>
        <p:nvPicPr>
          <p:cNvPr id="7" name="Picture 6" descr="23045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75" y="5683185"/>
            <a:ext cx="3046166" cy="1580558"/>
          </a:xfrm>
          <a:prstGeom prst="rect">
            <a:avLst/>
          </a:prstGeom>
        </p:spPr>
      </p:pic>
      <p:sp>
        <p:nvSpPr>
          <p:cNvPr id="9" name="Content Placeholder 1"/>
          <p:cNvSpPr txBox="1">
            <a:spLocks/>
          </p:cNvSpPr>
          <p:nvPr/>
        </p:nvSpPr>
        <p:spPr>
          <a:xfrm>
            <a:off x="457201" y="2399197"/>
            <a:ext cx="7823200" cy="3726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649A3"/>
                </a:solidFill>
              </a:rPr>
              <a:t>O</a:t>
            </a:r>
            <a:r>
              <a:rPr lang="en-US" sz="2800" dirty="0" smtClean="0">
                <a:solidFill>
                  <a:srgbClr val="0649A3"/>
                </a:solidFill>
              </a:rPr>
              <a:t>ne database for client information</a:t>
            </a:r>
          </a:p>
          <a:p>
            <a:pPr lvl="1"/>
            <a:r>
              <a:rPr lang="en-US" sz="2400" dirty="0">
                <a:solidFill>
                  <a:srgbClr val="0649A3"/>
                </a:solidFill>
              </a:rPr>
              <a:t>N</a:t>
            </a:r>
            <a:r>
              <a:rPr lang="en-US" sz="2400" dirty="0" smtClean="0">
                <a:solidFill>
                  <a:srgbClr val="0649A3"/>
                </a:solidFill>
              </a:rPr>
              <a:t>o required fields</a:t>
            </a:r>
          </a:p>
          <a:p>
            <a:pPr lvl="1"/>
            <a:r>
              <a:rPr lang="en-US" sz="2400" dirty="0">
                <a:solidFill>
                  <a:srgbClr val="0649A3"/>
                </a:solidFill>
              </a:rPr>
              <a:t>S</a:t>
            </a:r>
            <a:r>
              <a:rPr lang="en-US" sz="2400" dirty="0" smtClean="0">
                <a:solidFill>
                  <a:srgbClr val="0649A3"/>
                </a:solidFill>
              </a:rPr>
              <a:t>everal duplicate entries</a:t>
            </a:r>
          </a:p>
          <a:p>
            <a:pPr lvl="1"/>
            <a:r>
              <a:rPr lang="en-US" sz="2400" dirty="0" smtClean="0">
                <a:solidFill>
                  <a:srgbClr val="0649A3"/>
                </a:solidFill>
              </a:rPr>
              <a:t>No link to policies held by clients</a:t>
            </a:r>
          </a:p>
          <a:p>
            <a:pPr lvl="1"/>
            <a:r>
              <a:rPr lang="en-US" sz="2400" dirty="0">
                <a:solidFill>
                  <a:srgbClr val="0649A3"/>
                </a:solidFill>
              </a:rPr>
              <a:t>N</a:t>
            </a:r>
            <a:r>
              <a:rPr lang="en-US" sz="2400" dirty="0" smtClean="0">
                <a:solidFill>
                  <a:srgbClr val="0649A3"/>
                </a:solidFill>
              </a:rPr>
              <a:t>o link to agent information</a:t>
            </a:r>
          </a:p>
          <a:p>
            <a:r>
              <a:rPr lang="en-US" sz="2800" dirty="0">
                <a:solidFill>
                  <a:srgbClr val="0649A3"/>
                </a:solidFill>
              </a:rPr>
              <a:t>D</a:t>
            </a:r>
            <a:r>
              <a:rPr lang="en-US" sz="2800" dirty="0" smtClean="0">
                <a:solidFill>
                  <a:srgbClr val="0649A3"/>
                </a:solidFill>
              </a:rPr>
              <a:t>ifficult to locate information</a:t>
            </a:r>
          </a:p>
          <a:p>
            <a:endParaRPr lang="en-US" dirty="0" smtClean="0">
              <a:solidFill>
                <a:srgbClr val="0649A3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649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6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33958"/>
            <a:ext cx="8229599" cy="372696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649A3"/>
                </a:solidFill>
              </a:rPr>
              <a:t>P</a:t>
            </a:r>
            <a:r>
              <a:rPr lang="en-US" sz="2800" dirty="0" smtClean="0">
                <a:solidFill>
                  <a:srgbClr val="0649A3"/>
                </a:solidFill>
              </a:rPr>
              <a:t>rospective client information was incomplete </a:t>
            </a:r>
          </a:p>
          <a:p>
            <a:pPr lvl="1"/>
            <a:r>
              <a:rPr lang="en-US" dirty="0">
                <a:solidFill>
                  <a:srgbClr val="0649A3"/>
                </a:solidFill>
              </a:rPr>
              <a:t>L</a:t>
            </a:r>
            <a:r>
              <a:rPr lang="en-US" dirty="0" smtClean="0">
                <a:solidFill>
                  <a:srgbClr val="0649A3"/>
                </a:solidFill>
              </a:rPr>
              <a:t>ost opportunities</a:t>
            </a:r>
          </a:p>
          <a:p>
            <a:pPr lvl="1"/>
            <a:r>
              <a:rPr lang="en-US" dirty="0">
                <a:solidFill>
                  <a:srgbClr val="0649A3"/>
                </a:solidFill>
              </a:rPr>
              <a:t>N</a:t>
            </a:r>
            <a:r>
              <a:rPr lang="en-US" dirty="0" smtClean="0">
                <a:solidFill>
                  <a:srgbClr val="0649A3"/>
                </a:solidFill>
              </a:rPr>
              <a:t>o required fields allowed semi-complete entries</a:t>
            </a:r>
          </a:p>
          <a:p>
            <a:r>
              <a:rPr lang="en-US" sz="2800" dirty="0">
                <a:solidFill>
                  <a:srgbClr val="0649A3"/>
                </a:solidFill>
              </a:rPr>
              <a:t>R</a:t>
            </a:r>
            <a:r>
              <a:rPr lang="en-US" sz="2800" dirty="0" smtClean="0">
                <a:solidFill>
                  <a:srgbClr val="0649A3"/>
                </a:solidFill>
              </a:rPr>
              <a:t>epresentatives were unprepared for meetings</a:t>
            </a:r>
          </a:p>
          <a:p>
            <a:pPr lvl="1"/>
            <a:r>
              <a:rPr lang="en-US" dirty="0">
                <a:solidFill>
                  <a:srgbClr val="0649A3"/>
                </a:solidFill>
              </a:rPr>
              <a:t>M</a:t>
            </a:r>
            <a:r>
              <a:rPr lang="en-US" dirty="0" smtClean="0">
                <a:solidFill>
                  <a:srgbClr val="0649A3"/>
                </a:solidFill>
              </a:rPr>
              <a:t>issing crucial client information</a:t>
            </a:r>
          </a:p>
          <a:p>
            <a:pPr lvl="1"/>
            <a:r>
              <a:rPr lang="en-US" dirty="0">
                <a:solidFill>
                  <a:srgbClr val="0649A3"/>
                </a:solidFill>
              </a:rPr>
              <a:t>M</a:t>
            </a:r>
            <a:r>
              <a:rPr lang="en-US" dirty="0" smtClean="0">
                <a:solidFill>
                  <a:srgbClr val="0649A3"/>
                </a:solidFill>
              </a:rPr>
              <a:t>issing policy information</a:t>
            </a:r>
          </a:p>
          <a:p>
            <a:r>
              <a:rPr lang="en-US" sz="2800" dirty="0">
                <a:solidFill>
                  <a:srgbClr val="0649A3"/>
                </a:solidFill>
              </a:rPr>
              <a:t>T</a:t>
            </a:r>
            <a:r>
              <a:rPr lang="en-US" sz="2800" dirty="0" smtClean="0">
                <a:solidFill>
                  <a:srgbClr val="0649A3"/>
                </a:solidFill>
              </a:rPr>
              <a:t>ime consuming to locate valuable data</a:t>
            </a:r>
          </a:p>
          <a:p>
            <a:pPr lvl="1"/>
            <a:r>
              <a:rPr lang="en-US" dirty="0">
                <a:solidFill>
                  <a:srgbClr val="0649A3"/>
                </a:solidFill>
              </a:rPr>
              <a:t>I</a:t>
            </a:r>
            <a:r>
              <a:rPr lang="en-US" dirty="0" smtClean="0">
                <a:solidFill>
                  <a:srgbClr val="0649A3"/>
                </a:solidFill>
              </a:rPr>
              <a:t>mpossible to answer questions/concerns quickly</a:t>
            </a:r>
          </a:p>
          <a:p>
            <a:endParaRPr lang="en-US" dirty="0">
              <a:solidFill>
                <a:srgbClr val="0649A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5" name="Off-page Connector 4"/>
          <p:cNvSpPr/>
          <p:nvPr/>
        </p:nvSpPr>
        <p:spPr>
          <a:xfrm>
            <a:off x="7391061" y="-17640"/>
            <a:ext cx="1101020" cy="1376010"/>
          </a:xfrm>
          <a:prstGeom prst="flowChartOffpageConnector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NWmutualF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81" b="32798"/>
          <a:stretch/>
        </p:blipFill>
        <p:spPr>
          <a:xfrm>
            <a:off x="7441066" y="156479"/>
            <a:ext cx="1051015" cy="901382"/>
          </a:xfrm>
          <a:prstGeom prst="rect">
            <a:avLst/>
          </a:prstGeom>
        </p:spPr>
      </p:pic>
      <p:pic>
        <p:nvPicPr>
          <p:cNvPr id="7" name="Picture 6" descr="23045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75" y="5683185"/>
            <a:ext cx="3046166" cy="158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6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9080" y="338328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Proposed New System</a:t>
            </a:r>
            <a:endParaRPr lang="en-US" dirty="0"/>
          </a:p>
        </p:txBody>
      </p:sp>
      <p:sp>
        <p:nvSpPr>
          <p:cNvPr id="5" name="Off-page Connector 4"/>
          <p:cNvSpPr/>
          <p:nvPr/>
        </p:nvSpPr>
        <p:spPr>
          <a:xfrm>
            <a:off x="7391061" y="-17640"/>
            <a:ext cx="1101020" cy="1376010"/>
          </a:xfrm>
          <a:prstGeom prst="flowChartOffpageConnector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NWmutualF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81" b="32798"/>
          <a:stretch/>
        </p:blipFill>
        <p:spPr>
          <a:xfrm>
            <a:off x="7441066" y="156479"/>
            <a:ext cx="1051015" cy="901382"/>
          </a:xfrm>
          <a:prstGeom prst="rect">
            <a:avLst/>
          </a:prstGeom>
        </p:spPr>
      </p:pic>
      <p:pic>
        <p:nvPicPr>
          <p:cNvPr id="7" name="Picture 6" descr="23045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75" y="5683185"/>
            <a:ext cx="3046166" cy="1580558"/>
          </a:xfrm>
          <a:prstGeom prst="rect">
            <a:avLst/>
          </a:prstGeom>
        </p:spPr>
      </p:pic>
      <p:sp>
        <p:nvSpPr>
          <p:cNvPr id="8" name="Content Placeholder 1"/>
          <p:cNvSpPr txBox="1">
            <a:spLocks/>
          </p:cNvSpPr>
          <p:nvPr/>
        </p:nvSpPr>
        <p:spPr>
          <a:xfrm>
            <a:off x="457201" y="2399197"/>
            <a:ext cx="8369928" cy="3726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649A3"/>
                </a:solidFill>
              </a:rPr>
              <a:t>L</a:t>
            </a:r>
            <a:r>
              <a:rPr lang="en-US" dirty="0" smtClean="0">
                <a:solidFill>
                  <a:srgbClr val="0649A3"/>
                </a:solidFill>
              </a:rPr>
              <a:t>inks client information with representative information</a:t>
            </a:r>
          </a:p>
          <a:p>
            <a:pPr lvl="1"/>
            <a:r>
              <a:rPr lang="en-US" dirty="0">
                <a:solidFill>
                  <a:srgbClr val="0649A3"/>
                </a:solidFill>
              </a:rPr>
              <a:t>A</a:t>
            </a:r>
            <a:r>
              <a:rPr lang="en-US" dirty="0" smtClean="0">
                <a:solidFill>
                  <a:srgbClr val="0649A3"/>
                </a:solidFill>
              </a:rPr>
              <a:t>llows representatives to be more educated on their client base</a:t>
            </a:r>
          </a:p>
          <a:p>
            <a:r>
              <a:rPr lang="en-US" dirty="0">
                <a:solidFill>
                  <a:srgbClr val="0649A3"/>
                </a:solidFill>
              </a:rPr>
              <a:t>L</a:t>
            </a:r>
            <a:r>
              <a:rPr lang="en-US" dirty="0" smtClean="0">
                <a:solidFill>
                  <a:srgbClr val="0649A3"/>
                </a:solidFill>
              </a:rPr>
              <a:t>inks client information with information on the policies that they hold</a:t>
            </a:r>
          </a:p>
          <a:p>
            <a:pPr lvl="1"/>
            <a:r>
              <a:rPr lang="en-US" dirty="0">
                <a:solidFill>
                  <a:srgbClr val="0649A3"/>
                </a:solidFill>
              </a:rPr>
              <a:t>A</a:t>
            </a:r>
            <a:r>
              <a:rPr lang="en-US" dirty="0" smtClean="0">
                <a:solidFill>
                  <a:srgbClr val="0649A3"/>
                </a:solidFill>
              </a:rPr>
              <a:t>llows representatives to be better prepared for meetings and answer client questions in a timely manner</a:t>
            </a:r>
          </a:p>
          <a:p>
            <a:r>
              <a:rPr lang="en-US" dirty="0">
                <a:solidFill>
                  <a:srgbClr val="0649A3"/>
                </a:solidFill>
              </a:rPr>
              <a:t>E</a:t>
            </a:r>
            <a:r>
              <a:rPr lang="en-US" dirty="0" smtClean="0">
                <a:solidFill>
                  <a:srgbClr val="0649A3"/>
                </a:solidFill>
              </a:rPr>
              <a:t>nsures that information entered is complete and accurate</a:t>
            </a:r>
            <a:endParaRPr lang="en-US" dirty="0">
              <a:solidFill>
                <a:srgbClr val="0649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6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m-masthead-1-990x26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641"/>
            <a:ext cx="9144000" cy="2447636"/>
          </a:xfrm>
          <a:prstGeom prst="rect">
            <a:avLst/>
          </a:prstGeom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511521" y="3262157"/>
            <a:ext cx="8229600" cy="1252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0649A3"/>
                </a:solidFill>
              </a:rPr>
              <a:t>Database Sample</a:t>
            </a:r>
            <a:endParaRPr lang="en-US" dirty="0">
              <a:solidFill>
                <a:srgbClr val="0649A3"/>
              </a:solidFill>
            </a:endParaRPr>
          </a:p>
        </p:txBody>
      </p:sp>
      <p:pic>
        <p:nvPicPr>
          <p:cNvPr id="6" name="Picture 5" descr="northwestern-mutual - mediu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80" y="5157331"/>
            <a:ext cx="4831462" cy="210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42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475551"/>
            <a:ext cx="7823200" cy="36506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649A3"/>
                </a:solidFill>
              </a:rPr>
              <a:t>database will hold one year of data</a:t>
            </a:r>
          </a:p>
          <a:p>
            <a:pPr lvl="1"/>
            <a:r>
              <a:rPr lang="en-US" sz="2400" dirty="0" smtClean="0">
                <a:solidFill>
                  <a:srgbClr val="0649A3"/>
                </a:solidFill>
              </a:rPr>
              <a:t>after 12 month mark, data is moved to an external hard drive where it can be accessed if needed</a:t>
            </a:r>
          </a:p>
          <a:p>
            <a:r>
              <a:rPr lang="en-US" sz="2800" dirty="0" smtClean="0">
                <a:solidFill>
                  <a:srgbClr val="0649A3"/>
                </a:solidFill>
              </a:rPr>
              <a:t>export all data and information to an excel file at the end of every month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Strategy</a:t>
            </a:r>
            <a:endParaRPr lang="en-US" dirty="0"/>
          </a:p>
        </p:txBody>
      </p:sp>
      <p:sp>
        <p:nvSpPr>
          <p:cNvPr id="5" name="Off-page Connector 4"/>
          <p:cNvSpPr/>
          <p:nvPr/>
        </p:nvSpPr>
        <p:spPr>
          <a:xfrm>
            <a:off x="7391061" y="-17640"/>
            <a:ext cx="1101020" cy="1376010"/>
          </a:xfrm>
          <a:prstGeom prst="flowChartOffpageConnector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NWmutualF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81" b="32798"/>
          <a:stretch/>
        </p:blipFill>
        <p:spPr>
          <a:xfrm>
            <a:off x="7441066" y="156479"/>
            <a:ext cx="1051015" cy="901382"/>
          </a:xfrm>
          <a:prstGeom prst="rect">
            <a:avLst/>
          </a:prstGeom>
        </p:spPr>
      </p:pic>
      <p:pic>
        <p:nvPicPr>
          <p:cNvPr id="7" name="Picture 6" descr="23045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75" y="5683185"/>
            <a:ext cx="3046166" cy="158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62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35">
      <a:dk1>
        <a:sysClr val="windowText" lastClr="000000"/>
      </a:dk1>
      <a:lt1>
        <a:sysClr val="window" lastClr="FFFFFF"/>
      </a:lt1>
      <a:dk2>
        <a:srgbClr val="0861D9"/>
      </a:dk2>
      <a:lt2>
        <a:srgbClr val="C6E7FC"/>
      </a:lt2>
      <a:accent1>
        <a:srgbClr val="8EBEF7"/>
      </a:accent1>
      <a:accent2>
        <a:srgbClr val="D3AD23"/>
      </a:accent2>
      <a:accent3>
        <a:srgbClr val="1539D0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0</TotalTime>
  <Words>367</Words>
  <Application>Microsoft Office PowerPoint</Application>
  <PresentationFormat>On-screen Show (4:3)</PresentationFormat>
  <Paragraphs>91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Rockwell</vt:lpstr>
      <vt:lpstr>Symbol</vt:lpstr>
      <vt:lpstr>Waveform</vt:lpstr>
      <vt:lpstr>PowerPoint Presentation</vt:lpstr>
      <vt:lpstr>Agenda</vt:lpstr>
      <vt:lpstr>Company Background</vt:lpstr>
      <vt:lpstr>Business Expert</vt:lpstr>
      <vt:lpstr>Old System</vt:lpstr>
      <vt:lpstr>Problems</vt:lpstr>
      <vt:lpstr>Proposed New System</vt:lpstr>
      <vt:lpstr>PowerPoint Presentation</vt:lpstr>
      <vt:lpstr>Backup Strategy</vt:lpstr>
      <vt:lpstr>Future Considerations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Augustine</dc:creator>
  <cp:lastModifiedBy>Public Computing</cp:lastModifiedBy>
  <cp:revision>18</cp:revision>
  <dcterms:created xsi:type="dcterms:W3CDTF">2015-04-24T00:11:53Z</dcterms:created>
  <dcterms:modified xsi:type="dcterms:W3CDTF">2015-04-30T12:17:03Z</dcterms:modified>
</cp:coreProperties>
</file>